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Nunito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Arial Narrow"/>
      <p:regular r:id="rId30"/>
      <p:bold r:id="rId31"/>
      <p:italic r:id="rId32"/>
      <p:boldItalic r:id="rId33"/>
    </p:embeddedFont>
    <p:embeddedFont>
      <p:font typeface="Montserrat"/>
      <p:regular r:id="rId34"/>
      <p:bold r:id="rId35"/>
      <p:italic r:id="rId36"/>
      <p:boldItalic r:id="rId37"/>
    </p:embeddedFont>
    <p:embeddedFont>
      <p:font typeface="Paytone One"/>
      <p:regular r:id="rId38"/>
    </p:embeddedFont>
    <p:embeddedFont>
      <p:font typeface="Abel"/>
      <p:regular r:id="rId39"/>
    </p:embeddedFont>
    <p:embeddedFont>
      <p:font typeface="Barlow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regular.fntdata"/><Relationship Id="rId20" Type="http://schemas.openxmlformats.org/officeDocument/2006/relationships/slide" Target="slides/slide14.xml"/><Relationship Id="rId42" Type="http://schemas.openxmlformats.org/officeDocument/2006/relationships/font" Target="fonts/Barlow-italic.fntdata"/><Relationship Id="rId41" Type="http://schemas.openxmlformats.org/officeDocument/2006/relationships/font" Target="fonts/Barlow-bold.fntdata"/><Relationship Id="rId22" Type="http://schemas.openxmlformats.org/officeDocument/2006/relationships/font" Target="fonts/Nunito-regular.fntdata"/><Relationship Id="rId21" Type="http://schemas.openxmlformats.org/officeDocument/2006/relationships/slide" Target="slides/slide15.xml"/><Relationship Id="rId43" Type="http://schemas.openxmlformats.org/officeDocument/2006/relationships/font" Target="fonts/Barlow-boldItalic.fntdata"/><Relationship Id="rId24" Type="http://schemas.openxmlformats.org/officeDocument/2006/relationships/font" Target="fonts/Nunito-italic.fntdata"/><Relationship Id="rId23" Type="http://schemas.openxmlformats.org/officeDocument/2006/relationships/font" Target="fonts/Nuni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ato-regular.fntdata"/><Relationship Id="rId25" Type="http://schemas.openxmlformats.org/officeDocument/2006/relationships/font" Target="fonts/Nunito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Narrow-bold.fntdata"/><Relationship Id="rId30" Type="http://schemas.openxmlformats.org/officeDocument/2006/relationships/font" Target="fonts/ArialNarrow-regular.fntdata"/><Relationship Id="rId11" Type="http://schemas.openxmlformats.org/officeDocument/2006/relationships/slide" Target="slides/slide5.xml"/><Relationship Id="rId33" Type="http://schemas.openxmlformats.org/officeDocument/2006/relationships/font" Target="fonts/ArialNarrow-boldItalic.fntdata"/><Relationship Id="rId10" Type="http://schemas.openxmlformats.org/officeDocument/2006/relationships/slide" Target="slides/slide4.xml"/><Relationship Id="rId32" Type="http://schemas.openxmlformats.org/officeDocument/2006/relationships/font" Target="fonts/ArialNarrow-italic.fntdata"/><Relationship Id="rId13" Type="http://schemas.openxmlformats.org/officeDocument/2006/relationships/slide" Target="slides/slide7.xml"/><Relationship Id="rId35" Type="http://schemas.openxmlformats.org/officeDocument/2006/relationships/font" Target="fonts/Montserrat-bold.fntdata"/><Relationship Id="rId12" Type="http://schemas.openxmlformats.org/officeDocument/2006/relationships/slide" Target="slides/slide6.xml"/><Relationship Id="rId34" Type="http://schemas.openxmlformats.org/officeDocument/2006/relationships/font" Target="fonts/Montserrat-regular.fntdata"/><Relationship Id="rId15" Type="http://schemas.openxmlformats.org/officeDocument/2006/relationships/slide" Target="slides/slide9.xml"/><Relationship Id="rId37" Type="http://schemas.openxmlformats.org/officeDocument/2006/relationships/font" Target="fonts/Montserrat-bold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-italic.fntdata"/><Relationship Id="rId17" Type="http://schemas.openxmlformats.org/officeDocument/2006/relationships/slide" Target="slides/slide11.xml"/><Relationship Id="rId39" Type="http://schemas.openxmlformats.org/officeDocument/2006/relationships/font" Target="fonts/Abel-regular.fntdata"/><Relationship Id="rId16" Type="http://schemas.openxmlformats.org/officeDocument/2006/relationships/slide" Target="slides/slide10.xml"/><Relationship Id="rId38" Type="http://schemas.openxmlformats.org/officeDocument/2006/relationships/font" Target="fonts/PaytoneOne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7572e2143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gb7572e2143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7572e2143_0_7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gb7572e2143_0_7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7572e2143_0_9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b7572e2143_0_9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7572e2143_0_10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b7572e2143_0_10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7572e2143_0_8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gb7572e2143_0_8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7572e2143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gb7572e2143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7572e2143_0_9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gb7572e2143_0_9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7572e2143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b7572e2143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7572e2143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b7572e2143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7572e2143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b7572e2143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7572e2143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b7572e2143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7572e2143_0_4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b7572e2143_0_4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7572e2143_0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b7572e2143_0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7572e2143_0_6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b7572e2143_0_6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7572e2143_0_6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b7572e2143_0_6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/>
          <p:nvPr/>
        </p:nvSpPr>
        <p:spPr>
          <a:xfrm>
            <a:off x="6008755" y="388325"/>
            <a:ext cx="626100" cy="626100"/>
          </a:xfrm>
          <a:prstGeom prst="flowChartDelay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50" y="391350"/>
            <a:ext cx="6099000" cy="626100"/>
          </a:xfrm>
          <a:prstGeom prst="flowChartProcess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ID-logo-abu-800.png" id="94" name="Google Shape;94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6900" y="4637501"/>
            <a:ext cx="1092050" cy="2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5">
  <p:cSld name="TITLE_ONLY_1_1_1_1_1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/>
        </p:nvSpPr>
        <p:spPr>
          <a:xfrm>
            <a:off x="7105950" y="2086750"/>
            <a:ext cx="2037963" cy="3056755"/>
          </a:xfrm>
          <a:custGeom>
            <a:rect b="b" l="l" r="r" t="t"/>
            <a:pathLst>
              <a:path extrusionOk="0" h="24210" w="16141">
                <a:moveTo>
                  <a:pt x="16141" y="0"/>
                </a:moveTo>
                <a:cubicBezTo>
                  <a:pt x="5570" y="1350"/>
                  <a:pt x="0" y="9861"/>
                  <a:pt x="1321" y="19259"/>
                </a:cubicBezTo>
                <a:cubicBezTo>
                  <a:pt x="1729" y="21075"/>
                  <a:pt x="2351" y="22723"/>
                  <a:pt x="3145" y="24209"/>
                </a:cubicBezTo>
                <a:lnTo>
                  <a:pt x="16141" y="24209"/>
                </a:lnTo>
                <a:lnTo>
                  <a:pt x="16141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4"/>
          <p:cNvSpPr/>
          <p:nvPr/>
        </p:nvSpPr>
        <p:spPr>
          <a:xfrm rot="5400000">
            <a:off x="-1719131" y="1702008"/>
            <a:ext cx="5160623" cy="1722361"/>
          </a:xfrm>
          <a:custGeom>
            <a:rect b="b" l="l" r="r" t="t"/>
            <a:pathLst>
              <a:path extrusionOk="0" h="23995" w="71895">
                <a:moveTo>
                  <a:pt x="21214" y="0"/>
                </a:moveTo>
                <a:cubicBezTo>
                  <a:pt x="18150" y="0"/>
                  <a:pt x="15133" y="613"/>
                  <a:pt x="12269" y="1887"/>
                </a:cubicBezTo>
                <a:cubicBezTo>
                  <a:pt x="2418" y="6270"/>
                  <a:pt x="0" y="17732"/>
                  <a:pt x="0" y="17732"/>
                </a:cubicBezTo>
                <a:lnTo>
                  <a:pt x="0" y="23995"/>
                </a:lnTo>
                <a:lnTo>
                  <a:pt x="71894" y="23995"/>
                </a:lnTo>
                <a:lnTo>
                  <a:pt x="71894" y="15969"/>
                </a:lnTo>
                <a:cubicBezTo>
                  <a:pt x="69535" y="17370"/>
                  <a:pt x="66828" y="17986"/>
                  <a:pt x="63951" y="17986"/>
                </a:cubicBezTo>
                <a:cubicBezTo>
                  <a:pt x="56074" y="17986"/>
                  <a:pt x="46926" y="13373"/>
                  <a:pt x="40161" y="7661"/>
                </a:cubicBezTo>
                <a:cubicBezTo>
                  <a:pt x="34286" y="2703"/>
                  <a:pt x="27647" y="0"/>
                  <a:pt x="21214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4"/>
          <p:cNvSpPr txBox="1"/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18.png"/><Relationship Id="rId5" Type="http://schemas.openxmlformats.org/officeDocument/2006/relationships/image" Target="../media/image31.jpg"/><Relationship Id="rId6" Type="http://schemas.openxmlformats.org/officeDocument/2006/relationships/image" Target="../media/image29.png"/><Relationship Id="rId7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 rot="-899997">
            <a:off x="3250814" y="69496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5"/>
          <p:cNvSpPr/>
          <p:nvPr/>
        </p:nvSpPr>
        <p:spPr>
          <a:xfrm rot="9000016">
            <a:off x="713403" y="36576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5"/>
          <p:cNvSpPr txBox="1"/>
          <p:nvPr/>
        </p:nvSpPr>
        <p:spPr>
          <a:xfrm>
            <a:off x="4758575" y="1553125"/>
            <a:ext cx="43215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br>
              <a:rPr b="1" i="0" lang="en" sz="2400" u="none" cap="none" strike="noStrike">
                <a:latin typeface="Nunito"/>
                <a:ea typeface="Nunito"/>
                <a:cs typeface="Nunito"/>
                <a:sym typeface="Nunito"/>
              </a:rPr>
            </a:b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Solusi Digitalisasi Sekolah </a:t>
            </a:r>
            <a:br>
              <a:rPr b="1" lang="en" sz="2400">
                <a:latin typeface="Nunito"/>
                <a:ea typeface="Nunito"/>
                <a:cs typeface="Nunito"/>
                <a:sym typeface="Nunito"/>
              </a:rPr>
            </a:b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Tanpa Butuh Internet</a:t>
            </a:r>
            <a:endParaRPr b="1" i="0" sz="2400" u="none" cap="none" strike="noStrike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" name="Google Shape;106;p25"/>
          <p:cNvSpPr txBox="1"/>
          <p:nvPr>
            <p:ph idx="4294967295" type="title"/>
          </p:nvPr>
        </p:nvSpPr>
        <p:spPr>
          <a:xfrm>
            <a:off x="4453900" y="3250650"/>
            <a:ext cx="4759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Rounded"/>
              <a:buNone/>
            </a:pPr>
            <a: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Membawa sekolah </a:t>
            </a:r>
            <a:b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di seluruh Indonesia mampu </a:t>
            </a:r>
            <a:b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menjalankan digitalisasi sekolah </a:t>
            </a:r>
            <a:b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1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secara lengkap, mudah &amp; murah</a:t>
            </a:r>
            <a:endParaRPr sz="21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7" name="Google Shape;1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750" y="80125"/>
            <a:ext cx="3167925" cy="16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25" y="1483650"/>
            <a:ext cx="3404375" cy="26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BFB3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/>
          <p:nvPr/>
        </p:nvSpPr>
        <p:spPr>
          <a:xfrm>
            <a:off x="769025" y="59975"/>
            <a:ext cx="4781100" cy="650100"/>
          </a:xfrm>
          <a:prstGeom prst="rect">
            <a:avLst/>
          </a:prstGeom>
          <a:solidFill>
            <a:srgbClr val="004B5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3. PERPUSTAKAAN DIGITAL SEKOLAH</a:t>
            </a:r>
            <a:endParaRPr b="1" i="0" sz="2400" u="none" cap="none" strike="noStrike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4874" y="1487925"/>
            <a:ext cx="3180900" cy="2345700"/>
          </a:xfrm>
          <a:prstGeom prst="ellipse">
            <a:avLst/>
          </a:prstGeom>
          <a:noFill/>
          <a:ln cap="rnd" cmpd="sng" w="9525">
            <a:solidFill>
              <a:srgbClr val="000099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215" name="Google Shape;215;p34"/>
          <p:cNvSpPr txBox="1"/>
          <p:nvPr/>
        </p:nvSpPr>
        <p:spPr>
          <a:xfrm>
            <a:off x="367956" y="1511826"/>
            <a:ext cx="4900800" cy="16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Sekolah mempunyai server sendiri yang mampu menampung video &amp; dokumen internal sekolah</a:t>
            </a:r>
            <a:br>
              <a:rPr b="1" i="0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0" i="1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- </a:t>
            </a:r>
            <a:r>
              <a:rPr i="1" lang="en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guru bisa </a:t>
            </a:r>
            <a:r>
              <a:rPr b="0" i="1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upload file dengan sangat mudah</a:t>
            </a:r>
            <a:br>
              <a:rPr b="0" i="1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0" i="1" lang="en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- siswa download file sangat mudah &amp; tertata rapi di gadget mereka</a:t>
            </a:r>
            <a:endParaRPr b="0" i="1" sz="14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3464" y="3288889"/>
            <a:ext cx="1612072" cy="1612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5174850" y="4018450"/>
            <a:ext cx="36516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Nunito"/>
                <a:ea typeface="Nunito"/>
                <a:cs typeface="Nunito"/>
                <a:sym typeface="Nunito"/>
              </a:rPr>
              <a:t>Server Perpustakaan Digital </a:t>
            </a:r>
            <a:br>
              <a:rPr b="1" lang="en" sz="1700">
                <a:latin typeface="Nunito"/>
                <a:ea typeface="Nunito"/>
                <a:cs typeface="Nunito"/>
                <a:sym typeface="Nunito"/>
              </a:rPr>
            </a:br>
            <a:r>
              <a:rPr b="1" lang="en" sz="1700">
                <a:latin typeface="Nunito"/>
                <a:ea typeface="Nunito"/>
                <a:cs typeface="Nunito"/>
                <a:sym typeface="Nunito"/>
              </a:rPr>
              <a:t>Untuk Internal Sekolah</a:t>
            </a:r>
            <a:endParaRPr b="1" sz="17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/>
          <p:nvPr/>
        </p:nvSpPr>
        <p:spPr>
          <a:xfrm flipH="1" rot="5400000">
            <a:off x="5900295" y="1897835"/>
            <a:ext cx="3032226" cy="3458727"/>
          </a:xfrm>
          <a:custGeom>
            <a:rect b="b" l="l" r="r" t="t"/>
            <a:pathLst>
              <a:path extrusionOk="0" h="37758" w="33102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5"/>
          <p:cNvSpPr/>
          <p:nvPr/>
        </p:nvSpPr>
        <p:spPr>
          <a:xfrm flipH="1" rot="5400000">
            <a:off x="22965" y="-24924"/>
            <a:ext cx="2310434" cy="2360113"/>
          </a:xfrm>
          <a:custGeom>
            <a:rect b="b" l="l" r="r" t="t"/>
            <a:pathLst>
              <a:path extrusionOk="0" h="42471" w="41577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50" y="94850"/>
            <a:ext cx="1120750" cy="6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/>
          <p:nvPr/>
        </p:nvSpPr>
        <p:spPr>
          <a:xfrm>
            <a:off x="2439625" y="320200"/>
            <a:ext cx="6278400" cy="1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Teknologi “Download and Go” menghemat banyak bandwidth internet, sangat cocok dipakai di Indonesia yang wilayahnya luas &amp; berupa kepulauan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510400" y="2146075"/>
            <a:ext cx="4044000" cy="22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Data cukup di download 1x, selanjutnya baca BUKU atau tonton VIDEO via Kipin School bisa dimana saja, kapan saja tak butuh jalur internet lagi</a:t>
            </a:r>
            <a:endParaRPr i="1" sz="24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7" name="Google Shape;227;p35"/>
          <p:cNvPicPr preferRelativeResize="0"/>
          <p:nvPr/>
        </p:nvPicPr>
        <p:blipFill rotWithShape="1">
          <a:blip r:embed="rId4">
            <a:alphaModFix/>
          </a:blip>
          <a:srcRect b="1105" l="0" r="0" t="1095"/>
          <a:stretch/>
        </p:blipFill>
        <p:spPr>
          <a:xfrm>
            <a:off x="4712900" y="2007800"/>
            <a:ext cx="4044000" cy="241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/>
        </p:nvSpPr>
        <p:spPr>
          <a:xfrm>
            <a:off x="606175" y="4573000"/>
            <a:ext cx="41067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Berlaku untuk Daring &amp; Luring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/>
          <p:nvPr/>
        </p:nvSpPr>
        <p:spPr>
          <a:xfrm rot="-899997">
            <a:off x="6754114" y="48101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6"/>
          <p:cNvSpPr/>
          <p:nvPr/>
        </p:nvSpPr>
        <p:spPr>
          <a:xfrm rot="9000016">
            <a:off x="1061078" y="35239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750" y="562075"/>
            <a:ext cx="3752474" cy="21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6"/>
          <p:cNvSpPr txBox="1"/>
          <p:nvPr/>
        </p:nvSpPr>
        <p:spPr>
          <a:xfrm>
            <a:off x="5726050" y="216775"/>
            <a:ext cx="24618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ytone One"/>
                <a:ea typeface="Paytone One"/>
                <a:cs typeface="Paytone One"/>
                <a:sym typeface="Paytone One"/>
              </a:rPr>
              <a:t>DI KELAS</a:t>
            </a:r>
            <a:endParaRPr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237" name="Google Shape;23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076" y="1208925"/>
            <a:ext cx="197824" cy="19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63" y="2571737"/>
            <a:ext cx="2758572" cy="20689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 txBox="1"/>
          <p:nvPr/>
        </p:nvSpPr>
        <p:spPr>
          <a:xfrm>
            <a:off x="326238" y="2246725"/>
            <a:ext cx="305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ytone One"/>
                <a:ea typeface="Paytone One"/>
                <a:cs typeface="Paytone One"/>
                <a:sym typeface="Paytone One"/>
              </a:rPr>
              <a:t>PERPUSTAKAAN / LAB </a:t>
            </a:r>
            <a:endParaRPr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5219" y="3155900"/>
            <a:ext cx="2758550" cy="179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9283" y="3493060"/>
            <a:ext cx="2461800" cy="164119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4058025" y="2816500"/>
            <a:ext cx="1856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ytone One"/>
                <a:ea typeface="Paytone One"/>
                <a:cs typeface="Paytone One"/>
                <a:sym typeface="Paytone One"/>
              </a:rPr>
              <a:t>BALAI DESA</a:t>
            </a:r>
            <a:endParaRPr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6912125" y="3159050"/>
            <a:ext cx="1856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ytone One"/>
                <a:ea typeface="Paytone One"/>
                <a:cs typeface="Paytone One"/>
                <a:sym typeface="Paytone One"/>
              </a:rPr>
              <a:t>DAERAH 3T</a:t>
            </a:r>
            <a:endParaRPr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626450" y="406650"/>
            <a:ext cx="4011600" cy="1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KIPIN CLASSROOM</a:t>
            </a: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" sz="1700">
                <a:latin typeface="Calibri"/>
                <a:ea typeface="Calibri"/>
                <a:cs typeface="Calibri"/>
                <a:sym typeface="Calibri"/>
              </a:rPr>
            </a:b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cocok dipasang dimana-mana, </a:t>
            </a:r>
            <a:br>
              <a:rPr lang="en" sz="1700">
                <a:latin typeface="Calibri"/>
                <a:ea typeface="Calibri"/>
                <a:cs typeface="Calibri"/>
                <a:sym typeface="Calibri"/>
              </a:rPr>
            </a:br>
            <a:r>
              <a:rPr lang="en" sz="1700">
                <a:latin typeface="Calibri"/>
                <a:ea typeface="Calibri"/>
                <a:cs typeface="Calibri"/>
                <a:sym typeface="Calibri"/>
              </a:rPr>
              <a:t>pasti bermanfaat sebab isinya sudah lengkap &amp; tak membutuhkan jalur internet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663150" y="185475"/>
            <a:ext cx="78177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APA YANG BERUBAH SETELAH SEKOLAH MEMAKAI </a:t>
            </a:r>
            <a:br>
              <a:rPr b="1" lang="en" sz="2100"/>
            </a:br>
            <a:r>
              <a:rPr b="1" lang="en" sz="2100"/>
              <a:t>KIPIN CLASSROOM?</a:t>
            </a:r>
            <a:endParaRPr b="1" sz="2100"/>
          </a:p>
        </p:txBody>
      </p:sp>
      <p:sp>
        <p:nvSpPr>
          <p:cNvPr id="250" name="Google Shape;250;p37"/>
          <p:cNvSpPr txBox="1"/>
          <p:nvPr/>
        </p:nvSpPr>
        <p:spPr>
          <a:xfrm>
            <a:off x="538350" y="1087075"/>
            <a:ext cx="80673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PENGHEMATAN BESAR SEKALI: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Tidak ada biaya untuk membeli buku cetak lagi (nol rupiah!)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Tidak ada biaya lagi untuk kegiatan evaluasi pembelajaran (nol rupiah!)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Sekolah internal mempunyai perpustakaan digital (no cost!)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1" name="Google Shape;251;p37"/>
          <p:cNvSpPr txBox="1"/>
          <p:nvPr/>
        </p:nvSpPr>
        <p:spPr>
          <a:xfrm>
            <a:off x="552675" y="4012500"/>
            <a:ext cx="8495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Orangtua siswa tidak lagi dibebani biaya tetek-bengek seperti yang saat ini</a:t>
            </a:r>
            <a:endParaRPr sz="1800"/>
          </a:p>
        </p:txBody>
      </p:sp>
      <p:sp>
        <p:nvSpPr>
          <p:cNvPr id="252" name="Google Shape;252;p37"/>
          <p:cNvSpPr txBox="1"/>
          <p:nvPr/>
        </p:nvSpPr>
        <p:spPr>
          <a:xfrm>
            <a:off x="552675" y="2380775"/>
            <a:ext cx="8495100" cy="11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SEKOLAH TERBANTU BANYAK DI ERA DIGITAL: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Siswa bisa latihan soal secara mandiri sepuasnya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Guru bisa &amp; mudah melakukan evaluasi pembelajaran sebanyak-banyaknya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Siswa mendapatkan bahan pembelajaran lengkap dan bisa dibawa pulang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Sekolah bisa menghemat biaya berlangganan internet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3" name="Google Shape;253;p37"/>
          <p:cNvSpPr txBox="1"/>
          <p:nvPr/>
        </p:nvSpPr>
        <p:spPr>
          <a:xfrm>
            <a:off x="443350" y="4582550"/>
            <a:ext cx="8495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PENDIDIKAN DI INDONESIA MENJADI MURAH &amp; MERATA !!!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0" y="84440"/>
            <a:ext cx="9144000" cy="723000"/>
          </a:xfrm>
          <a:prstGeom prst="rect">
            <a:avLst/>
          </a:prstGeom>
          <a:solidFill>
            <a:srgbClr val="004B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932455" y="80397"/>
            <a:ext cx="74565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Siapa yang Membutuhkan Kipin Classroom?</a:t>
            </a:r>
            <a:endParaRPr b="1" i="0" sz="2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93" y="1023076"/>
            <a:ext cx="5994100" cy="29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 rotWithShape="1">
          <a:blip r:embed="rId4">
            <a:alphaModFix/>
          </a:blip>
          <a:srcRect b="0" l="1997" r="1987" t="0"/>
          <a:stretch/>
        </p:blipFill>
        <p:spPr>
          <a:xfrm>
            <a:off x="6229788" y="1023076"/>
            <a:ext cx="2159300" cy="145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5">
            <a:alphaModFix/>
          </a:blip>
          <a:srcRect b="347" l="0" r="0" t="347"/>
          <a:stretch/>
        </p:blipFill>
        <p:spPr>
          <a:xfrm>
            <a:off x="6229790" y="2598120"/>
            <a:ext cx="2159298" cy="139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/>
          <p:nvPr/>
        </p:nvSpPr>
        <p:spPr>
          <a:xfrm>
            <a:off x="240300" y="4119903"/>
            <a:ext cx="86634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Semua sekolah di </a:t>
            </a:r>
            <a:r>
              <a:rPr lang="en">
                <a:latin typeface="Barlow"/>
                <a:ea typeface="Barlow"/>
                <a:cs typeface="Barlow"/>
                <a:sym typeface="Barlow"/>
              </a:rPr>
              <a:t>Indonesia 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membutuhkan </a:t>
            </a:r>
            <a:r>
              <a:rPr b="1" i="0" lang="en" sz="1400" u="none" cap="none" strike="noStrike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Kipin Classroom </a:t>
            </a:r>
            <a:r>
              <a:rPr b="1" lang="en">
                <a:solidFill>
                  <a:srgbClr val="0000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guna memenuhi kebutuhan </a:t>
            </a:r>
            <a:b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penyediaan materi pelajaran  yang lengkap, asesmen yang support AKM + pemanfaatan server file management untuk internal sekolah, </a:t>
            </a:r>
            <a:r>
              <a:rPr lang="en">
                <a:latin typeface="Barlow"/>
                <a:ea typeface="Barlow"/>
                <a:cs typeface="Barlow"/>
                <a:sym typeface="Barlow"/>
              </a:rPr>
              <a:t>dan pasti bisa jalan lancar sebab</a:t>
            </a:r>
            <a:r>
              <a:rPr b="0" i="0" lang="en" sz="14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tidak membutuhkan jalur internet sama sekali</a:t>
            </a:r>
            <a:endParaRPr b="0" i="0" sz="14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/>
          <p:nvPr/>
        </p:nvSpPr>
        <p:spPr>
          <a:xfrm rot="-899997">
            <a:off x="6754114" y="48101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9"/>
          <p:cNvSpPr/>
          <p:nvPr/>
        </p:nvSpPr>
        <p:spPr>
          <a:xfrm rot="9000016">
            <a:off x="1061078" y="35239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262050" y="106925"/>
            <a:ext cx="86199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Nunito"/>
                <a:ea typeface="Nunito"/>
                <a:cs typeface="Nunito"/>
                <a:sym typeface="Nunito"/>
              </a:rPr>
              <a:t>KIPIN ADA DI SETIAP TABLET ANAK SMA/SMK DI </a:t>
            </a:r>
            <a:r>
              <a:rPr b="1" lang="en" sz="2000">
                <a:latin typeface="Nunito"/>
                <a:ea typeface="Nunito"/>
                <a:cs typeface="Nunito"/>
                <a:sym typeface="Nunito"/>
              </a:rPr>
              <a:t>Indonesia</a:t>
            </a:r>
            <a:endParaRPr b="1" i="0" sz="2000" u="none" cap="none" strike="noStrike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1126650" y="4207525"/>
            <a:ext cx="68907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Semua</a:t>
            </a:r>
            <a:r>
              <a:rPr lang="en"/>
              <a:t> kota, di desa, di daerah 3T dan di lokasi manapun diseluruh </a:t>
            </a:r>
            <a:r>
              <a:rPr lang="en"/>
              <a:t>Indonesia</a:t>
            </a:r>
            <a:r>
              <a:rPr lang="en"/>
              <a:t>, setiap sekolah bisa menjalankan kegiatan pembelajaran secara digital dengan lancar berkat Kipin Classroom + Kipin School 4.0</a:t>
            </a:r>
            <a:endParaRPr/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775" y="579425"/>
            <a:ext cx="6086051" cy="34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>
            <p:ph idx="4294967295" type="title"/>
          </p:nvPr>
        </p:nvSpPr>
        <p:spPr>
          <a:xfrm>
            <a:off x="391925" y="243963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Zaman terus berkembang</a:t>
            </a:r>
            <a:endParaRPr b="1"/>
          </a:p>
        </p:txBody>
      </p:sp>
      <p:sp>
        <p:nvSpPr>
          <p:cNvPr id="114" name="Google Shape;114;p26"/>
          <p:cNvSpPr/>
          <p:nvPr/>
        </p:nvSpPr>
        <p:spPr>
          <a:xfrm>
            <a:off x="512575" y="1138838"/>
            <a:ext cx="2469300" cy="6078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6"/>
          <p:cNvSpPr txBox="1"/>
          <p:nvPr>
            <p:ph idx="4294967295" type="body"/>
          </p:nvPr>
        </p:nvSpPr>
        <p:spPr>
          <a:xfrm>
            <a:off x="512575" y="1285538"/>
            <a:ext cx="22572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Transportasi	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6" name="Google Shape;116;p26"/>
          <p:cNvSpPr txBox="1"/>
          <p:nvPr>
            <p:ph idx="4294967295" type="body"/>
          </p:nvPr>
        </p:nvSpPr>
        <p:spPr>
          <a:xfrm>
            <a:off x="512575" y="1904538"/>
            <a:ext cx="2471700" cy="26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Kereta Kuda</a:t>
            </a:r>
            <a:endParaRPr b="1" sz="16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600"/>
              <a:t>Setelah kuda &amp; kereta kuda selama ribuan tahun digunakan sebagai transportasi manusia, sejak abad 20 digantikan dng Mobil</a:t>
            </a:r>
            <a:endParaRPr sz="1600"/>
          </a:p>
        </p:txBody>
      </p:sp>
      <p:sp>
        <p:nvSpPr>
          <p:cNvPr id="117" name="Google Shape;117;p26"/>
          <p:cNvSpPr/>
          <p:nvPr/>
        </p:nvSpPr>
        <p:spPr>
          <a:xfrm>
            <a:off x="3125002" y="1138838"/>
            <a:ext cx="2760600" cy="6078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6"/>
          <p:cNvSpPr txBox="1"/>
          <p:nvPr>
            <p:ph idx="4294967295" type="body"/>
          </p:nvPr>
        </p:nvSpPr>
        <p:spPr>
          <a:xfrm>
            <a:off x="3416375" y="1285538"/>
            <a:ext cx="22572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Cetak - Tulis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9" name="Google Shape;119;p26"/>
          <p:cNvSpPr txBox="1"/>
          <p:nvPr>
            <p:ph idx="4294967295" type="body"/>
          </p:nvPr>
        </p:nvSpPr>
        <p:spPr>
          <a:xfrm>
            <a:off x="3416371" y="1904538"/>
            <a:ext cx="2471700" cy="26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Mesin Ketik</a:t>
            </a:r>
            <a:endParaRPr b="1" sz="16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600"/>
              <a:t>Setelah 100 tahun lebih digunakan diseluruh dunia, sejak th 1980 an digantikan oleh Printer.</a:t>
            </a:r>
            <a:endParaRPr sz="1600"/>
          </a:p>
        </p:txBody>
      </p:sp>
      <p:sp>
        <p:nvSpPr>
          <p:cNvPr id="120" name="Google Shape;120;p26"/>
          <p:cNvSpPr/>
          <p:nvPr/>
        </p:nvSpPr>
        <p:spPr>
          <a:xfrm>
            <a:off x="6028727" y="1138838"/>
            <a:ext cx="2760600" cy="6078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6"/>
          <p:cNvSpPr txBox="1"/>
          <p:nvPr>
            <p:ph idx="4294967295" type="body"/>
          </p:nvPr>
        </p:nvSpPr>
        <p:spPr>
          <a:xfrm>
            <a:off x="6334458" y="1285538"/>
            <a:ext cx="2257200" cy="3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Fotografi	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26"/>
          <p:cNvSpPr txBox="1"/>
          <p:nvPr>
            <p:ph idx="4294967295" type="body"/>
          </p:nvPr>
        </p:nvSpPr>
        <p:spPr>
          <a:xfrm>
            <a:off x="6334451" y="1904538"/>
            <a:ext cx="2471700" cy="26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Kamera </a:t>
            </a:r>
            <a:endParaRPr b="1" sz="16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600"/>
              <a:t>Selama 250th kamera film dipakai, namun sejak th 2000 an tergantikan dng kamera digital</a:t>
            </a:r>
            <a:endParaRPr sz="1600"/>
          </a:p>
        </p:txBody>
      </p:sp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25" y="4099438"/>
            <a:ext cx="105727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4425" y="4108963"/>
            <a:ext cx="9810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3038" y="4023388"/>
            <a:ext cx="10382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/>
          <p:nvPr/>
        </p:nvSpPr>
        <p:spPr>
          <a:xfrm rot="-899997">
            <a:off x="6754114" y="48101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7"/>
          <p:cNvSpPr/>
          <p:nvPr/>
        </p:nvSpPr>
        <p:spPr>
          <a:xfrm rot="9000016">
            <a:off x="1061078" y="35239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7"/>
          <p:cNvSpPr txBox="1"/>
          <p:nvPr/>
        </p:nvSpPr>
        <p:spPr>
          <a:xfrm>
            <a:off x="557650" y="399700"/>
            <a:ext cx="8304300" cy="13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TAHUN 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LEBIH …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Dunia Pendidikan Indonesia menggunakan buku cetak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sebagai sumber materi pelajaran untuk siswa.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7"/>
          <p:cNvSpPr txBox="1"/>
          <p:nvPr/>
        </p:nvSpPr>
        <p:spPr>
          <a:xfrm>
            <a:off x="167400" y="4571575"/>
            <a:ext cx="88092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harga mahal,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berat dibawa, isi sedikit, tidak praktis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sulit direvisi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butuh gudang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pengiriman sulit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, dll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7"/>
          <p:cNvPicPr preferRelativeResize="0"/>
          <p:nvPr/>
        </p:nvPicPr>
        <p:blipFill rotWithShape="1">
          <a:blip r:embed="rId3">
            <a:alphaModFix/>
          </a:blip>
          <a:srcRect b="0" l="5467" r="5476" t="0"/>
          <a:stretch/>
        </p:blipFill>
        <p:spPr>
          <a:xfrm>
            <a:off x="406750" y="1877912"/>
            <a:ext cx="4165250" cy="23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75" y="1847287"/>
            <a:ext cx="3545473" cy="239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/>
          <p:nvPr/>
        </p:nvSpPr>
        <p:spPr>
          <a:xfrm rot="-899997">
            <a:off x="6754114" y="48101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8"/>
          <p:cNvSpPr/>
          <p:nvPr/>
        </p:nvSpPr>
        <p:spPr>
          <a:xfrm rot="9000016">
            <a:off x="1061078" y="35239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8"/>
          <p:cNvSpPr/>
          <p:nvPr/>
        </p:nvSpPr>
        <p:spPr>
          <a:xfrm>
            <a:off x="1875" y="-75096"/>
            <a:ext cx="9143897" cy="5143675"/>
          </a:xfrm>
          <a:custGeom>
            <a:rect b="b" l="l" r="r" t="t"/>
            <a:pathLst>
              <a:path extrusionOk="0" h="63418" w="112738">
                <a:moveTo>
                  <a:pt x="86448" y="20985"/>
                </a:moveTo>
                <a:cubicBezTo>
                  <a:pt x="88922" y="20985"/>
                  <a:pt x="90944" y="21406"/>
                  <a:pt x="93370" y="23538"/>
                </a:cubicBezTo>
                <a:cubicBezTo>
                  <a:pt x="96023" y="25868"/>
                  <a:pt x="97093" y="28967"/>
                  <a:pt x="96858" y="31516"/>
                </a:cubicBezTo>
                <a:cubicBezTo>
                  <a:pt x="96591" y="34370"/>
                  <a:pt x="94601" y="35356"/>
                  <a:pt x="91535" y="36173"/>
                </a:cubicBezTo>
                <a:cubicBezTo>
                  <a:pt x="88978" y="36854"/>
                  <a:pt x="86810" y="37141"/>
                  <a:pt x="84977" y="37141"/>
                </a:cubicBezTo>
                <a:cubicBezTo>
                  <a:pt x="78819" y="37141"/>
                  <a:pt x="76456" y="33902"/>
                  <a:pt x="75871" y="31516"/>
                </a:cubicBezTo>
                <a:cubicBezTo>
                  <a:pt x="74515" y="25992"/>
                  <a:pt x="79729" y="21260"/>
                  <a:pt x="84670" y="21036"/>
                </a:cubicBezTo>
                <a:cubicBezTo>
                  <a:pt x="85293" y="21007"/>
                  <a:pt x="85882" y="20985"/>
                  <a:pt x="86448" y="20985"/>
                </a:cubicBezTo>
                <a:close/>
                <a:moveTo>
                  <a:pt x="28000" y="20986"/>
                </a:moveTo>
                <a:cubicBezTo>
                  <a:pt x="34155" y="20986"/>
                  <a:pt x="36519" y="24226"/>
                  <a:pt x="37106" y="26611"/>
                </a:cubicBezTo>
                <a:cubicBezTo>
                  <a:pt x="38461" y="32135"/>
                  <a:pt x="33249" y="36869"/>
                  <a:pt x="28303" y="37092"/>
                </a:cubicBezTo>
                <a:cubicBezTo>
                  <a:pt x="27684" y="37120"/>
                  <a:pt x="27097" y="37142"/>
                  <a:pt x="26534" y="37142"/>
                </a:cubicBezTo>
                <a:cubicBezTo>
                  <a:pt x="24057" y="37142"/>
                  <a:pt x="22034" y="36724"/>
                  <a:pt x="19606" y="34590"/>
                </a:cubicBezTo>
                <a:cubicBezTo>
                  <a:pt x="16950" y="32260"/>
                  <a:pt x="15881" y="29161"/>
                  <a:pt x="16120" y="26611"/>
                </a:cubicBezTo>
                <a:cubicBezTo>
                  <a:pt x="16383" y="23754"/>
                  <a:pt x="18372" y="22772"/>
                  <a:pt x="21442" y="21955"/>
                </a:cubicBezTo>
                <a:cubicBezTo>
                  <a:pt x="23999" y="21273"/>
                  <a:pt x="26167" y="20986"/>
                  <a:pt x="28000" y="20986"/>
                </a:cubicBezTo>
                <a:close/>
                <a:moveTo>
                  <a:pt x="56497" y="20955"/>
                </a:moveTo>
                <a:cubicBezTo>
                  <a:pt x="58613" y="20955"/>
                  <a:pt x="61082" y="21621"/>
                  <a:pt x="63364" y="23626"/>
                </a:cubicBezTo>
                <a:cubicBezTo>
                  <a:pt x="66020" y="25956"/>
                  <a:pt x="67889" y="29264"/>
                  <a:pt x="66852" y="31604"/>
                </a:cubicBezTo>
                <a:cubicBezTo>
                  <a:pt x="64885" y="36063"/>
                  <a:pt x="58485" y="35242"/>
                  <a:pt x="54316" y="36649"/>
                </a:cubicBezTo>
                <a:cubicBezTo>
                  <a:pt x="53248" y="37011"/>
                  <a:pt x="52288" y="37170"/>
                  <a:pt x="51432" y="37170"/>
                </a:cubicBezTo>
                <a:cubicBezTo>
                  <a:pt x="47737" y="37170"/>
                  <a:pt x="45987" y="34189"/>
                  <a:pt x="45865" y="31604"/>
                </a:cubicBezTo>
                <a:cubicBezTo>
                  <a:pt x="45836" y="30982"/>
                  <a:pt x="45869" y="30330"/>
                  <a:pt x="45971" y="29667"/>
                </a:cubicBezTo>
                <a:cubicBezTo>
                  <a:pt x="46605" y="25490"/>
                  <a:pt x="50440" y="21911"/>
                  <a:pt x="54668" y="21124"/>
                </a:cubicBezTo>
                <a:cubicBezTo>
                  <a:pt x="55234" y="21018"/>
                  <a:pt x="55849" y="20955"/>
                  <a:pt x="56497" y="20955"/>
                </a:cubicBezTo>
                <a:close/>
                <a:moveTo>
                  <a:pt x="1" y="1"/>
                </a:moveTo>
                <a:lnTo>
                  <a:pt x="1" y="63417"/>
                </a:lnTo>
                <a:lnTo>
                  <a:pt x="112738" y="63417"/>
                </a:lnTo>
                <a:lnTo>
                  <a:pt x="112738" y="1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8"/>
          <p:cNvSpPr/>
          <p:nvPr/>
        </p:nvSpPr>
        <p:spPr>
          <a:xfrm flipH="1" rot="5400000">
            <a:off x="5900295" y="1897835"/>
            <a:ext cx="3032226" cy="3458727"/>
          </a:xfrm>
          <a:custGeom>
            <a:rect b="b" l="l" r="r" t="t"/>
            <a:pathLst>
              <a:path extrusionOk="0" h="37758" w="33102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8"/>
          <p:cNvSpPr/>
          <p:nvPr/>
        </p:nvSpPr>
        <p:spPr>
          <a:xfrm flipH="1" rot="5400000">
            <a:off x="24840" y="-24849"/>
            <a:ext cx="2310434" cy="2360113"/>
          </a:xfrm>
          <a:custGeom>
            <a:rect b="b" l="l" r="r" t="t"/>
            <a:pathLst>
              <a:path extrusionOk="0" h="42471" w="41577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 txBox="1"/>
          <p:nvPr/>
        </p:nvSpPr>
        <p:spPr>
          <a:xfrm>
            <a:off x="1041900" y="605200"/>
            <a:ext cx="8304300" cy="13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TAHUN 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LEBIH …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Dunia Pendidikan Indonesia menggunakan kertas </a:t>
            </a:r>
            <a:br>
              <a:rPr b="1" lang="en" sz="24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sebagai sarana untuk evaluasi pembelajaran.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 b="0" l="2543" r="2543" t="0"/>
          <a:stretch/>
        </p:blipFill>
        <p:spPr>
          <a:xfrm>
            <a:off x="652525" y="1930375"/>
            <a:ext cx="3919474" cy="220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 rotWithShape="1">
          <a:blip r:embed="rId4">
            <a:alphaModFix/>
          </a:blip>
          <a:srcRect b="5697" l="0" r="0" t="5697"/>
          <a:stretch/>
        </p:blipFill>
        <p:spPr>
          <a:xfrm>
            <a:off x="4809875" y="1930375"/>
            <a:ext cx="3720648" cy="22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8"/>
          <p:cNvSpPr txBox="1"/>
          <p:nvPr/>
        </p:nvSpPr>
        <p:spPr>
          <a:xfrm>
            <a:off x="1309975" y="4383325"/>
            <a:ext cx="6617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mahal biaya fotocopy &amp; guru sulit koreksi</a:t>
            </a:r>
            <a:endParaRPr b="1" sz="25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166125" y="202275"/>
            <a:ext cx="24324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Kegiatan Asesmen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/>
          <p:nvPr/>
        </p:nvSpPr>
        <p:spPr>
          <a:xfrm rot="-899997">
            <a:off x="6754114" y="481014"/>
            <a:ext cx="1288917" cy="1288782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9"/>
          <p:cNvSpPr/>
          <p:nvPr/>
        </p:nvSpPr>
        <p:spPr>
          <a:xfrm rot="9000016">
            <a:off x="1061078" y="3523984"/>
            <a:ext cx="1288926" cy="1339028"/>
          </a:xfrm>
          <a:custGeom>
            <a:rect b="b" l="l" r="r" t="t"/>
            <a:pathLst>
              <a:path extrusionOk="0" h="12627" w="12629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9"/>
          <p:cNvSpPr txBox="1"/>
          <p:nvPr/>
        </p:nvSpPr>
        <p:spPr>
          <a:xfrm>
            <a:off x="5339625" y="1313625"/>
            <a:ext cx="3385800" cy="3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UNTUK MENGHADAPI PERUBAHAN ZAMAN YANG SEMAKIN CEPAT, </a:t>
            </a:r>
            <a:b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PROGRAM </a:t>
            </a:r>
            <a: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DIGITALISASI SEKOLAH </a:t>
            </a:r>
            <a:b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DALAH PILIHAN TEPAT  AGAR </a:t>
            </a: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DUNIA PENDIDIKAN INDONESIA TIDAK TERTINGGAL </a:t>
            </a:r>
            <a: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OLEH </a:t>
            </a:r>
            <a:b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2000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NEGARA LAIN</a:t>
            </a:r>
            <a:r>
              <a:rPr b="1" i="1" lang="en" sz="2000" u="none" cap="none" strike="noStrike">
                <a:solidFill>
                  <a:srgbClr val="283F44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b="0" i="1" sz="2000" u="none" cap="none" strike="noStrike">
              <a:solidFill>
                <a:srgbClr val="283F4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600" y="1144250"/>
            <a:ext cx="3880474" cy="383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/>
          <p:nvPr/>
        </p:nvSpPr>
        <p:spPr>
          <a:xfrm>
            <a:off x="518025" y="431950"/>
            <a:ext cx="8455200" cy="493200"/>
          </a:xfrm>
          <a:prstGeom prst="rect">
            <a:avLst/>
          </a:prstGeom>
          <a:solidFill>
            <a:srgbClr val="00A3B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</a:pPr>
            <a:r>
              <a:rPr b="1" lang="en" sz="2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Kemendikbud Melakukan Digitalisasi Sekolah Th 2021</a:t>
            </a:r>
            <a:endParaRPr b="0" i="0" sz="1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9"/>
          <p:cNvSpPr txBox="1"/>
          <p:nvPr/>
        </p:nvSpPr>
        <p:spPr>
          <a:xfrm>
            <a:off x="2879100" y="-46250"/>
            <a:ext cx="3385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LATEST NEWS :</a:t>
            </a:r>
            <a:endParaRPr b="1" i="1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17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/>
        </p:nvSpPr>
        <p:spPr>
          <a:xfrm>
            <a:off x="4835675" y="212775"/>
            <a:ext cx="32877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" sz="48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FAKTA:</a:t>
            </a:r>
            <a:endParaRPr b="1" i="0" sz="4800" u="none" cap="none" strike="noStrik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835675" y="3289575"/>
            <a:ext cx="3747600" cy="1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Dari 218.000 Sekolah SD,SMP, SMA/SMK di seluruh Indonesia ada </a:t>
            </a:r>
            <a:r>
              <a:rPr b="1" i="0" lang="en" sz="1900" u="none" cap="none" strike="noStrike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40.000 </a:t>
            </a:r>
            <a:r>
              <a:rPr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sekolah yang tak ada akses internetnya</a:t>
            </a:r>
            <a:endParaRPr i="0" sz="16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6" name="Google Shape;166;p30"/>
          <p:cNvSpPr txBox="1"/>
          <p:nvPr/>
        </p:nvSpPr>
        <p:spPr>
          <a:xfrm>
            <a:off x="7008135" y="4596900"/>
            <a:ext cx="1358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Kemdikbud (2020)</a:t>
            </a:r>
            <a:endParaRPr b="0" i="0" sz="11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4766813" y="992388"/>
            <a:ext cx="3747600" cy="20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Sekitar 12.548 desa dan kelurahan yang belum terjangkau sinyal 4G. </a:t>
            </a:r>
            <a:endParaRPr b="0" i="0" sz="19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Dari data tersebut, </a:t>
            </a:r>
            <a:r>
              <a:rPr b="1"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9.113</a:t>
            </a:r>
            <a:r>
              <a:rPr b="0" i="0" lang="en" sz="19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desa dan kelurahan berada di wilayah 3T, sedangkan 3.435 lainnya berada di wilayah non-3T.</a:t>
            </a:r>
            <a:endParaRPr b="0" i="0" sz="19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7148225" y="2679288"/>
            <a:ext cx="1271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Kompas (2020)</a:t>
            </a:r>
            <a:endParaRPr b="0" i="0" sz="11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217" y="620745"/>
            <a:ext cx="3304069" cy="27935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530"/>
              </a:srgbClr>
            </a:outerShdw>
          </a:effectLst>
        </p:spPr>
      </p:pic>
      <p:sp>
        <p:nvSpPr>
          <p:cNvPr id="170" name="Google Shape;170;p30"/>
          <p:cNvSpPr txBox="1"/>
          <p:nvPr/>
        </p:nvSpPr>
        <p:spPr>
          <a:xfrm>
            <a:off x="516142" y="3699363"/>
            <a:ext cx="3304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Data Kemkominfo:</a:t>
            </a:r>
            <a:endParaRPr b="0" i="0" sz="11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Baru </a:t>
            </a:r>
            <a:r>
              <a:rPr b="1" i="0" lang="en" sz="18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49,33%</a:t>
            </a:r>
            <a:r>
              <a:rPr b="1" i="0" lang="en" sz="14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 wilayah Indonesia</a:t>
            </a:r>
            <a:br>
              <a:rPr b="1" i="0" lang="en" sz="14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b="1" i="0" lang="en" sz="14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yg  terjangkau sinyal 4G</a:t>
            </a:r>
            <a:endParaRPr b="0" i="0" sz="11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/>
        </p:nvSpPr>
        <p:spPr>
          <a:xfrm>
            <a:off x="3473923" y="990850"/>
            <a:ext cx="5404500" cy="29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</a:t>
            </a:r>
            <a:r>
              <a:rPr i="0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emberikan kemampuan agar semua komputer dan </a:t>
            </a:r>
            <a:r>
              <a:rPr i="1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gadget</a:t>
            </a:r>
            <a:r>
              <a:rPr i="0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yang berada di lokasi sekolah (dimanapun berada) bisa dipergunakan untuk:</a:t>
            </a:r>
            <a:endParaRPr i="0" sz="22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el"/>
              <a:buAutoNum type="arabicPeriod"/>
            </a:pPr>
            <a:r>
              <a:rPr i="0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Mengerjakan evaluasi pembelajaran</a:t>
            </a:r>
            <a:endParaRPr i="0" sz="22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el"/>
              <a:buAutoNum type="arabicPeriod"/>
            </a:pPr>
            <a:r>
              <a:rPr i="0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Mengakses ribuan konten pelajaran berupa : buku,video,latihan soal &amp; bacaan literasi</a:t>
            </a:r>
            <a:endParaRPr i="0" sz="22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bel"/>
              <a:buAutoNum type="arabicPeriod"/>
            </a:pPr>
            <a:r>
              <a:rPr i="0" lang="en" sz="2200" u="none" cap="none" strike="noStrik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Mengakses file dokumen atau video yang disediakan lokal oleh sekolah</a:t>
            </a:r>
            <a:endParaRPr i="0" sz="22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241800" y="4057025"/>
            <a:ext cx="8636700" cy="910500"/>
          </a:xfrm>
          <a:prstGeom prst="rect">
            <a:avLst/>
          </a:prstGeom>
          <a:solidFill>
            <a:srgbClr val="00A3B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"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lang="en"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Semua dilakukan </a:t>
            </a:r>
            <a:r>
              <a:rPr b="1" lang="en"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 secara offline, </a:t>
            </a:r>
            <a:br>
              <a:rPr b="1" lang="en"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</a:br>
            <a:r>
              <a:rPr b="1" lang="en" sz="25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tidak membutuhkan jalur internet sama sekali</a:t>
            </a:r>
            <a:endParaRPr b="1" sz="2500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3818500" y="83800"/>
            <a:ext cx="44655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7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Kipin Classroom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681400" y="197825"/>
            <a:ext cx="26598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Solusi :</a:t>
            </a:r>
            <a:endParaRPr b="1" sz="1900"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50" y="745925"/>
            <a:ext cx="2969719" cy="315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F8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660057" y="308233"/>
            <a:ext cx="4737900" cy="651900"/>
          </a:xfrm>
          <a:prstGeom prst="rect">
            <a:avLst/>
          </a:prstGeom>
          <a:solidFill>
            <a:srgbClr val="00717D"/>
          </a:solidFill>
          <a:ln cap="flat" cmpd="sng" w="12700">
            <a:solidFill>
              <a:srgbClr val="004B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el"/>
              <a:buAutoNum type="arabicPeriod"/>
            </a:pPr>
            <a:r>
              <a:rPr b="1" lang="en" sz="24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Sistem Evaluasi Pembelajaran </a:t>
            </a:r>
            <a:endParaRPr b="1" i="0" sz="2400" u="none" cap="none" strike="noStrike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364" y="1258408"/>
            <a:ext cx="2486131" cy="312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9350" y="3842026"/>
            <a:ext cx="1969851" cy="145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/>
        </p:nvSpPr>
        <p:spPr>
          <a:xfrm flipH="1">
            <a:off x="480567" y="3984935"/>
            <a:ext cx="23721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</a:rPr>
              <a:t>Asesmen sekolah </a:t>
            </a:r>
            <a:endParaRPr i="0" sz="18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</a:rPr>
              <a:t>(support AKM)</a:t>
            </a:r>
            <a:endParaRPr i="0" sz="18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</a:endParaRPr>
          </a:p>
        </p:txBody>
      </p:sp>
      <p:grpSp>
        <p:nvGrpSpPr>
          <p:cNvPr id="188" name="Google Shape;188;p32"/>
          <p:cNvGrpSpPr/>
          <p:nvPr/>
        </p:nvGrpSpPr>
        <p:grpSpPr>
          <a:xfrm>
            <a:off x="848732" y="1004801"/>
            <a:ext cx="7511791" cy="3512925"/>
            <a:chOff x="-3930177" y="-603438"/>
            <a:chExt cx="10015722" cy="4683900"/>
          </a:xfrm>
        </p:grpSpPr>
        <p:sp>
          <p:nvSpPr>
            <p:cNvPr id="189" name="Google Shape;189;p32"/>
            <p:cNvSpPr/>
            <p:nvPr/>
          </p:nvSpPr>
          <p:spPr>
            <a:xfrm>
              <a:off x="-3930177" y="-603438"/>
              <a:ext cx="4683900" cy="4683900"/>
            </a:xfrm>
            <a:prstGeom prst="blockArc">
              <a:avLst>
                <a:gd fmla="val 18900000" name="adj1"/>
                <a:gd fmla="val 2700000" name="adj2"/>
                <a:gd fmla="val 461" name="adj3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484670" y="347696"/>
              <a:ext cx="5600700" cy="695400"/>
            </a:xfrm>
            <a:prstGeom prst="rect">
              <a:avLst/>
            </a:prstGeom>
            <a:solidFill>
              <a:srgbClr val="4372C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2"/>
            <p:cNvSpPr txBox="1"/>
            <p:nvPr/>
          </p:nvSpPr>
          <p:spPr>
            <a:xfrm>
              <a:off x="484670" y="347696"/>
              <a:ext cx="5600700" cy="695400"/>
            </a:xfrm>
            <a:prstGeom prst="rect">
              <a:avLst/>
            </a:prstGeom>
            <a:solidFill>
              <a:srgbClr val="00717D"/>
            </a:solidFill>
            <a:ln>
              <a:noFill/>
            </a:ln>
          </p:spPr>
          <p:txBody>
            <a:bodyPr anchorCtr="0" anchor="ctr" bIns="53325" lIns="41397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1" i="0" lang="en" sz="21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Kapasitas 45 user </a:t>
              </a:r>
              <a:r>
                <a:rPr i="0" lang="en" sz="20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(bersamaan)</a:t>
              </a:r>
              <a:endParaRPr i="0" sz="20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50049" y="260772"/>
              <a:ext cx="869100" cy="8691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737445" y="1390786"/>
              <a:ext cx="5348100" cy="695400"/>
            </a:xfrm>
            <a:prstGeom prst="rect">
              <a:avLst/>
            </a:prstGeom>
            <a:solidFill>
              <a:srgbClr val="4372C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2"/>
            <p:cNvSpPr txBox="1"/>
            <p:nvPr/>
          </p:nvSpPr>
          <p:spPr>
            <a:xfrm>
              <a:off x="737445" y="1390786"/>
              <a:ext cx="5348100" cy="695400"/>
            </a:xfrm>
            <a:prstGeom prst="rect">
              <a:avLst/>
            </a:prstGeom>
            <a:solidFill>
              <a:srgbClr val="00717D"/>
            </a:solidFill>
            <a:ln>
              <a:noFill/>
            </a:ln>
          </p:spPr>
          <p:txBody>
            <a:bodyPr anchorCtr="0" anchor="ctr" bIns="53325" lIns="41397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1" i="0" lang="en" sz="21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Tersedia </a:t>
              </a:r>
              <a:r>
                <a:rPr b="1" lang="en" sz="210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Ribuan</a:t>
              </a:r>
              <a:r>
                <a:rPr b="1" i="0" lang="en" sz="21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 </a:t>
              </a:r>
              <a:r>
                <a:rPr b="1" lang="en" sz="210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B</a:t>
              </a:r>
              <a:r>
                <a:rPr b="1" i="0" lang="en" sz="21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ank </a:t>
              </a:r>
              <a:r>
                <a:rPr b="1" lang="en" sz="2100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S</a:t>
              </a:r>
              <a:r>
                <a:rPr b="1" i="0" lang="en" sz="21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oal</a:t>
              </a:r>
              <a:endParaRPr b="1" i="0" sz="21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302824" y="1303862"/>
              <a:ext cx="869100" cy="8691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484670" y="2433876"/>
              <a:ext cx="5600700" cy="695400"/>
            </a:xfrm>
            <a:prstGeom prst="rect">
              <a:avLst/>
            </a:prstGeom>
            <a:solidFill>
              <a:srgbClr val="4372C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2"/>
            <p:cNvSpPr txBox="1"/>
            <p:nvPr/>
          </p:nvSpPr>
          <p:spPr>
            <a:xfrm>
              <a:off x="484670" y="2433876"/>
              <a:ext cx="5600700" cy="695400"/>
            </a:xfrm>
            <a:prstGeom prst="rect">
              <a:avLst/>
            </a:prstGeom>
            <a:solidFill>
              <a:srgbClr val="00717D"/>
            </a:solidFill>
            <a:ln>
              <a:noFill/>
            </a:ln>
          </p:spPr>
          <p:txBody>
            <a:bodyPr anchorCtr="0" anchor="ctr" bIns="53325" lIns="41397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1" i="0" lang="en" sz="2000" u="none" cap="none" strike="noStrike">
                  <a:solidFill>
                    <a:schemeClr val="lt1"/>
                  </a:solidFill>
                  <a:latin typeface="Barlow"/>
                  <a:ea typeface="Barlow"/>
                  <a:cs typeface="Barlow"/>
                  <a:sym typeface="Barlow"/>
                </a:rPr>
                <a:t>Multiple choice, essay, portfolio</a:t>
              </a:r>
              <a:endParaRPr b="1" i="0" sz="20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50049" y="2346952"/>
              <a:ext cx="869100" cy="8691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" name="Google Shape;19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7956" y="1789044"/>
            <a:ext cx="377686" cy="37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4313" y="2579206"/>
            <a:ext cx="377686" cy="37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7956" y="3369367"/>
            <a:ext cx="377686" cy="37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4475" y="0"/>
            <a:ext cx="1668651" cy="16686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E1CA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/>
          <p:nvPr/>
        </p:nvSpPr>
        <p:spPr>
          <a:xfrm>
            <a:off x="1116779" y="391219"/>
            <a:ext cx="6999900" cy="522600"/>
          </a:xfrm>
          <a:prstGeom prst="rect">
            <a:avLst/>
          </a:prstGeom>
          <a:solidFill>
            <a:srgbClr val="00717D"/>
          </a:solidFill>
          <a:ln cap="flat" cmpd="sng" w="12700">
            <a:solidFill>
              <a:srgbClr val="0071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2. </a:t>
            </a:r>
            <a:r>
              <a:rPr b="1" i="0" lang="en" sz="21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KONTEN PELAJARAN LENGKAP UNTUK TK,SD,SMP,SMA &amp; SMK</a:t>
            </a:r>
            <a:endParaRPr i="0" sz="2100" u="none" cap="none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091" y="1285520"/>
            <a:ext cx="6999819" cy="32055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